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91" r:id="rId4"/>
    <p:sldId id="292" r:id="rId5"/>
    <p:sldId id="285" r:id="rId6"/>
    <p:sldId id="286" r:id="rId7"/>
    <p:sldId id="287" r:id="rId8"/>
    <p:sldId id="293" r:id="rId9"/>
    <p:sldId id="28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Belasting &amp; Wetgeving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Zelfstudie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516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Wetgeving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1" y="2556932"/>
            <a:ext cx="3559934" cy="3318936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Ondernemingsvormen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Eenmanszaak</a:t>
            </a:r>
            <a:endParaRPr lang="en-US" dirty="0" smtClean="0"/>
          </a:p>
          <a:p>
            <a:r>
              <a:rPr lang="en-US" dirty="0" err="1" smtClean="0"/>
              <a:t>Vof</a:t>
            </a:r>
            <a:endParaRPr lang="en-US" dirty="0" smtClean="0"/>
          </a:p>
          <a:p>
            <a:r>
              <a:rPr lang="en-US" dirty="0" err="1" smtClean="0"/>
              <a:t>Maatschap</a:t>
            </a:r>
            <a:endParaRPr lang="en-US" dirty="0" smtClean="0"/>
          </a:p>
          <a:p>
            <a:r>
              <a:rPr lang="en-US" dirty="0" smtClean="0"/>
              <a:t>CV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354651" y="2556932"/>
            <a:ext cx="3559934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BV</a:t>
            </a:r>
          </a:p>
          <a:p>
            <a:r>
              <a:rPr lang="en-US" dirty="0" smtClean="0"/>
              <a:t>NV</a:t>
            </a:r>
          </a:p>
          <a:p>
            <a:r>
              <a:rPr lang="en-US" dirty="0" err="1" smtClean="0"/>
              <a:t>Stichting</a:t>
            </a:r>
            <a:endParaRPr lang="en-US" dirty="0" smtClean="0"/>
          </a:p>
          <a:p>
            <a:r>
              <a:rPr lang="en-US" dirty="0" err="1" smtClean="0"/>
              <a:t>Vereniging</a:t>
            </a:r>
            <a:endParaRPr lang="en-US" dirty="0" smtClean="0"/>
          </a:p>
          <a:p>
            <a:r>
              <a:rPr lang="en-US" dirty="0" err="1" smtClean="0"/>
              <a:t>Cooperatie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175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Belastingen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Uitgangspunten</a:t>
            </a:r>
            <a:r>
              <a:rPr lang="en-US" dirty="0" smtClean="0"/>
              <a:t> </a:t>
            </a:r>
            <a:r>
              <a:rPr lang="en-US" dirty="0" err="1" smtClean="0"/>
              <a:t>belastingen</a:t>
            </a:r>
            <a:endParaRPr lang="en-US" dirty="0" smtClean="0"/>
          </a:p>
          <a:p>
            <a:r>
              <a:rPr lang="en-US" dirty="0" err="1" smtClean="0"/>
              <a:t>Belastingheffing</a:t>
            </a:r>
            <a:endParaRPr lang="en-US" dirty="0" smtClean="0"/>
          </a:p>
          <a:p>
            <a:pPr lvl="1"/>
            <a:r>
              <a:rPr lang="en-US" dirty="0" err="1" smtClean="0"/>
              <a:t>Directe</a:t>
            </a:r>
            <a:r>
              <a:rPr lang="en-US" dirty="0" smtClean="0"/>
              <a:t> en </a:t>
            </a:r>
            <a:r>
              <a:rPr lang="en-US" dirty="0" err="1" smtClean="0"/>
              <a:t>indirecte</a:t>
            </a:r>
            <a:r>
              <a:rPr lang="en-US" dirty="0" smtClean="0"/>
              <a:t> </a:t>
            </a:r>
            <a:r>
              <a:rPr lang="en-US" dirty="0" err="1" smtClean="0"/>
              <a:t>belastingen</a:t>
            </a:r>
            <a:endParaRPr lang="nl-NL" dirty="0" smtClean="0"/>
          </a:p>
          <a:p>
            <a:r>
              <a:rPr lang="en-US" dirty="0" err="1" smtClean="0"/>
              <a:t>Inkomstenbelasting</a:t>
            </a:r>
            <a:endParaRPr lang="en-US" dirty="0" smtClean="0"/>
          </a:p>
          <a:p>
            <a:pPr lvl="1"/>
            <a:r>
              <a:rPr lang="en-US" dirty="0" err="1" smtClean="0"/>
              <a:t>Boxen</a:t>
            </a:r>
            <a:endParaRPr lang="en-US" dirty="0" smtClean="0"/>
          </a:p>
          <a:p>
            <a:r>
              <a:rPr lang="en-US" dirty="0" smtClean="0"/>
              <a:t>ZVW, </a:t>
            </a:r>
            <a:r>
              <a:rPr lang="en-US" dirty="0" err="1" smtClean="0"/>
              <a:t>premies</a:t>
            </a:r>
            <a:r>
              <a:rPr lang="en-US" dirty="0" smtClean="0"/>
              <a:t> VV en WV</a:t>
            </a:r>
          </a:p>
          <a:p>
            <a:r>
              <a:rPr lang="en-US" dirty="0" err="1" smtClean="0"/>
              <a:t>Aanslag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990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Verzekeringen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Begrippen</a:t>
            </a:r>
            <a:r>
              <a:rPr lang="en-US" dirty="0" smtClean="0"/>
              <a:t> </a:t>
            </a:r>
            <a:r>
              <a:rPr lang="en-US" dirty="0" err="1" smtClean="0"/>
              <a:t>kennen</a:t>
            </a:r>
            <a:endParaRPr lang="en-US" dirty="0" smtClean="0"/>
          </a:p>
          <a:p>
            <a:r>
              <a:rPr lang="en-US" dirty="0" err="1" smtClean="0"/>
              <a:t>Risico-analyse</a:t>
            </a:r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168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Leerarrangement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het verschil tussen natuurlijke personen en rechtspersonen?</a:t>
            </a:r>
          </a:p>
          <a:p>
            <a:r>
              <a:rPr lang="nl-NL" dirty="0"/>
              <a:t>Kan een eenmanszaak personeel aannemen?</a:t>
            </a:r>
          </a:p>
          <a:p>
            <a:r>
              <a:rPr lang="nl-NL" dirty="0"/>
              <a:t>Onder welke rechtsvorm valt de man/vrouw firma?</a:t>
            </a:r>
          </a:p>
          <a:p>
            <a:r>
              <a:rPr lang="nl-NL" dirty="0"/>
              <a:t>Wat is het verschil tussen een stille maatschap en een openbare maatschap?</a:t>
            </a:r>
          </a:p>
          <a:p>
            <a:r>
              <a:rPr lang="nl-NL" dirty="0"/>
              <a:t>Wat is het nut van een maatschapsakte en een vennootschapsakte?</a:t>
            </a:r>
          </a:p>
          <a:p>
            <a:r>
              <a:rPr lang="nl-NL" dirty="0"/>
              <a:t>Wat is de taak van een commanditaire vennoot?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004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Leerarrangement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Wat houdt de publicatieplicht in? Voor welke rechtsvormen geldt deze plicht?</a:t>
            </a:r>
          </a:p>
          <a:p>
            <a:r>
              <a:rPr lang="nl-NL" dirty="0"/>
              <a:t>Wat zijn statuten?</a:t>
            </a:r>
          </a:p>
          <a:p>
            <a:r>
              <a:rPr lang="nl-NL" dirty="0" smtClean="0"/>
              <a:t>Wat </a:t>
            </a:r>
            <a:r>
              <a:rPr lang="nl-NL" dirty="0"/>
              <a:t>is hoofdelijke aansprakelijkheid</a:t>
            </a:r>
            <a:r>
              <a:rPr lang="nl-NL" dirty="0" smtClean="0"/>
              <a:t>?</a:t>
            </a:r>
          </a:p>
          <a:p>
            <a:r>
              <a:rPr lang="nl-NL" altLang="nl-NL" dirty="0"/>
              <a:t>Wat is het verschil tussen directe en indirecte belastingen?</a:t>
            </a:r>
          </a:p>
          <a:p>
            <a:r>
              <a:rPr lang="nl-NL" altLang="nl-NL" dirty="0" smtClean="0"/>
              <a:t>Wat </a:t>
            </a:r>
            <a:r>
              <a:rPr lang="nl-NL" altLang="nl-NL" dirty="0"/>
              <a:t>zijn </a:t>
            </a:r>
            <a:r>
              <a:rPr lang="nl-NL" altLang="nl-NL" dirty="0" smtClean="0"/>
              <a:t>de </a:t>
            </a:r>
            <a:r>
              <a:rPr lang="nl-NL" altLang="nl-NL" dirty="0"/>
              <a:t>3 uitgangspunten voor de belastingheffing</a:t>
            </a:r>
            <a:r>
              <a:rPr lang="nl-NL" altLang="nl-NL" dirty="0" smtClean="0"/>
              <a:t>?</a:t>
            </a:r>
          </a:p>
          <a:p>
            <a:r>
              <a:rPr lang="en-US" altLang="nl-NL" dirty="0" err="1" smtClean="0"/>
              <a:t>Wat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houdt</a:t>
            </a:r>
            <a:r>
              <a:rPr lang="en-US" altLang="nl-NL" dirty="0" smtClean="0"/>
              <a:t> de </a:t>
            </a:r>
            <a:r>
              <a:rPr lang="en-US" altLang="nl-NL" dirty="0" err="1" smtClean="0"/>
              <a:t>zelfstandigenaftrek</a:t>
            </a:r>
            <a:r>
              <a:rPr lang="en-US" altLang="nl-NL" dirty="0" smtClean="0"/>
              <a:t> in?</a:t>
            </a:r>
          </a:p>
          <a:p>
            <a:r>
              <a:rPr lang="en-US" altLang="nl-NL" dirty="0" err="1" smtClean="0"/>
              <a:t>Wat</a:t>
            </a:r>
            <a:r>
              <a:rPr lang="en-US" altLang="nl-NL" dirty="0" smtClean="0"/>
              <a:t> is het </a:t>
            </a:r>
            <a:r>
              <a:rPr lang="en-US" altLang="nl-NL" dirty="0" err="1" smtClean="0"/>
              <a:t>verschil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tussen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een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schadeverzekering</a:t>
            </a:r>
            <a:r>
              <a:rPr lang="en-US" altLang="nl-NL" dirty="0" smtClean="0"/>
              <a:t> en </a:t>
            </a:r>
            <a:r>
              <a:rPr lang="en-US" altLang="nl-NL" dirty="0" err="1" smtClean="0"/>
              <a:t>een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sommenverzekering</a:t>
            </a:r>
            <a:r>
              <a:rPr lang="en-US" altLang="nl-NL" dirty="0" smtClean="0"/>
              <a:t>?</a:t>
            </a:r>
            <a:endParaRPr lang="nl-NL" alt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011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Oefenopgave belastingen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altLang="nl-NL" dirty="0"/>
              <a:t>Johanna heeft als parttime ondernemer in 2007 een fiscale winst behaald van € 14.000,-. Ze voldeed niet aan het urencriterium voor zelfstandigenaftrek. Daarnaast had ze een dienstbetrekking waarin ze bruto € 19.000,- verdiende. Voor haar eigen huis had zij € 7.000,- rente betaald en voor haar lijfrenteverzekering € 2.000,-. </a:t>
            </a:r>
          </a:p>
          <a:p>
            <a:r>
              <a:rPr lang="nl-NL" altLang="nl-NL" dirty="0"/>
              <a:t>Bereken het belastbaar inkomen van Johanna. </a:t>
            </a:r>
            <a:endParaRPr lang="nl-NL" altLang="nl-NL" dirty="0" smtClean="0"/>
          </a:p>
          <a:p>
            <a:r>
              <a:rPr lang="nl-NL" altLang="nl-NL" dirty="0"/>
              <a:t>http://www.belastingdienst.nl/wps/wcm/connect/bldcontentnl/belastingdienst/prive/inkomstenbelasting/heffingskortingen_boxen_tarieven/boxen_en_tarieven/box_1/</a:t>
            </a:r>
            <a:endParaRPr lang="nl-NL" alt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11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Oefenopgave</a:t>
            </a:r>
            <a:r>
              <a:rPr lang="en-US" dirty="0" smtClean="0"/>
              <a:t> </a:t>
            </a:r>
            <a:r>
              <a:rPr lang="en-US" dirty="0" err="1" smtClean="0"/>
              <a:t>belastingen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Belastbaar</a:t>
            </a:r>
            <a:r>
              <a:rPr lang="en-US" dirty="0" smtClean="0"/>
              <a:t> </a:t>
            </a:r>
            <a:r>
              <a:rPr lang="en-US" dirty="0" err="1" smtClean="0"/>
              <a:t>inkomen</a:t>
            </a:r>
            <a:r>
              <a:rPr lang="en-US" dirty="0" smtClean="0"/>
              <a:t>: € 24.000</a:t>
            </a:r>
          </a:p>
          <a:p>
            <a:pPr marL="0" indent="0">
              <a:buNone/>
            </a:pPr>
            <a:r>
              <a:rPr lang="en-US" dirty="0" err="1" smtClean="0"/>
              <a:t>Hoeveel</a:t>
            </a:r>
            <a:r>
              <a:rPr lang="en-US" dirty="0" smtClean="0"/>
              <a:t> </a:t>
            </a:r>
            <a:r>
              <a:rPr lang="en-US" dirty="0" err="1" smtClean="0"/>
              <a:t>inkomstenbelasting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Johanna </a:t>
            </a:r>
            <a:r>
              <a:rPr lang="en-US" dirty="0" err="1" smtClean="0"/>
              <a:t>betalen</a:t>
            </a:r>
            <a:r>
              <a:rPr lang="en-US" dirty="0" smtClean="0"/>
              <a:t>?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de </a:t>
            </a:r>
            <a:r>
              <a:rPr lang="en-US" dirty="0" err="1" smtClean="0"/>
              <a:t>oude</a:t>
            </a:r>
            <a:r>
              <a:rPr lang="en-US" dirty="0" smtClean="0"/>
              <a:t> </a:t>
            </a:r>
            <a:r>
              <a:rPr lang="en-US" dirty="0" err="1" smtClean="0"/>
              <a:t>schijven</a:t>
            </a:r>
            <a:r>
              <a:rPr lang="en-US" dirty="0" smtClean="0"/>
              <a:t>. </a:t>
            </a:r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gewoon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berekening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922361"/>
              </p:ext>
            </p:extLst>
          </p:nvPr>
        </p:nvGraphicFramePr>
        <p:xfrm>
          <a:off x="1684270" y="3823474"/>
          <a:ext cx="650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Schijven</a:t>
                      </a:r>
                      <a:r>
                        <a:rPr lang="en-US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</a:t>
                      </a:r>
                      <a:r>
                        <a:rPr lang="en-US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1e </a:t>
                      </a:r>
                      <a:r>
                        <a:rPr lang="en-US" dirty="0" err="1" smtClean="0"/>
                        <a:t>schijf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€ 0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€ 19.645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36,25%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2e </a:t>
                      </a:r>
                      <a:r>
                        <a:rPr lang="en-US" dirty="0" err="1" smtClean="0"/>
                        <a:t>schijf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€ 19.646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€ 33.363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3e </a:t>
                      </a:r>
                      <a:r>
                        <a:rPr lang="en-US" dirty="0" err="1" smtClean="0"/>
                        <a:t>schijf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€ 33.364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€ 56.531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42%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4e </a:t>
                      </a:r>
                      <a:r>
                        <a:rPr lang="en-US" dirty="0" err="1" smtClean="0"/>
                        <a:t>schijf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€ 56.532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52%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21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err="1"/>
              <a:t>Kwantitatieve</a:t>
            </a:r>
            <a:r>
              <a:rPr lang="en-US" altLang="nl-NL" dirty="0"/>
              <a:t> </a:t>
            </a:r>
            <a:r>
              <a:rPr lang="en-US" altLang="nl-NL" dirty="0" err="1"/>
              <a:t>risico-analyse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 err="1"/>
              <a:t>Risico</a:t>
            </a:r>
            <a:r>
              <a:rPr lang="en-US" altLang="nl-NL" dirty="0"/>
              <a:t> =  </a:t>
            </a:r>
            <a:r>
              <a:rPr lang="en-US" altLang="nl-NL" dirty="0" err="1"/>
              <a:t>frequentie</a:t>
            </a:r>
            <a:r>
              <a:rPr lang="en-US" altLang="nl-NL" dirty="0"/>
              <a:t> x </a:t>
            </a:r>
            <a:r>
              <a:rPr lang="en-US" altLang="nl-NL" dirty="0" err="1"/>
              <a:t>schadebedrag</a:t>
            </a:r>
            <a:endParaRPr lang="en-US" altLang="nl-NL" dirty="0"/>
          </a:p>
          <a:p>
            <a:pPr lvl="1"/>
            <a:r>
              <a:rPr lang="en-US" altLang="nl-NL" dirty="0" err="1"/>
              <a:t>uitgedrukt</a:t>
            </a:r>
            <a:r>
              <a:rPr lang="en-US" altLang="nl-NL" dirty="0"/>
              <a:t> in €</a:t>
            </a:r>
          </a:p>
          <a:p>
            <a:r>
              <a:rPr lang="en-US" altLang="nl-NL" dirty="0" err="1"/>
              <a:t>dit</a:t>
            </a:r>
            <a:r>
              <a:rPr lang="en-US" altLang="nl-NL" dirty="0"/>
              <a:t> </a:t>
            </a:r>
            <a:r>
              <a:rPr lang="en-US" altLang="nl-NL" dirty="0" err="1"/>
              <a:t>bedrag</a:t>
            </a:r>
            <a:r>
              <a:rPr lang="en-US" altLang="nl-NL" dirty="0"/>
              <a:t> kun je </a:t>
            </a:r>
            <a:r>
              <a:rPr lang="en-US" altLang="nl-NL" dirty="0" err="1"/>
              <a:t>vergelijken</a:t>
            </a:r>
            <a:r>
              <a:rPr lang="en-US" altLang="nl-NL" dirty="0"/>
              <a:t> met de </a:t>
            </a:r>
            <a:r>
              <a:rPr lang="en-US" altLang="nl-NL" dirty="0" err="1"/>
              <a:t>verzekeringspremie</a:t>
            </a:r>
            <a:endParaRPr lang="en-US" altLang="nl-NL" dirty="0"/>
          </a:p>
          <a:p>
            <a:pPr lvl="1"/>
            <a:r>
              <a:rPr lang="en-US" altLang="nl-NL" dirty="0" err="1"/>
              <a:t>als</a:t>
            </a:r>
            <a:r>
              <a:rPr lang="en-US" altLang="nl-NL" dirty="0"/>
              <a:t> </a:t>
            </a:r>
            <a:r>
              <a:rPr lang="en-US" altLang="nl-NL" dirty="0" err="1"/>
              <a:t>dit</a:t>
            </a:r>
            <a:r>
              <a:rPr lang="en-US" altLang="nl-NL" dirty="0"/>
              <a:t> </a:t>
            </a:r>
            <a:r>
              <a:rPr lang="en-US" altLang="nl-NL" dirty="0" err="1"/>
              <a:t>bedrag</a:t>
            </a:r>
            <a:r>
              <a:rPr lang="en-US" altLang="nl-NL" dirty="0"/>
              <a:t> </a:t>
            </a:r>
            <a:r>
              <a:rPr lang="en-US" altLang="nl-NL" dirty="0" err="1"/>
              <a:t>veel</a:t>
            </a:r>
            <a:r>
              <a:rPr lang="en-US" altLang="nl-NL" dirty="0"/>
              <a:t> lager is, </a:t>
            </a:r>
            <a:r>
              <a:rPr lang="en-US" altLang="nl-NL" dirty="0" err="1"/>
              <a:t>moet</a:t>
            </a:r>
            <a:r>
              <a:rPr lang="en-US" altLang="nl-NL" dirty="0"/>
              <a:t> je </a:t>
            </a:r>
            <a:r>
              <a:rPr lang="en-US" altLang="nl-NL" dirty="0" err="1"/>
              <a:t>kijken</a:t>
            </a:r>
            <a:r>
              <a:rPr lang="en-US" altLang="nl-NL" dirty="0"/>
              <a:t> of je </a:t>
            </a:r>
            <a:r>
              <a:rPr lang="en-US" altLang="nl-NL" dirty="0" err="1"/>
              <a:t>genoeg</a:t>
            </a:r>
            <a:r>
              <a:rPr lang="en-US" altLang="nl-NL" dirty="0"/>
              <a:t> </a:t>
            </a:r>
            <a:r>
              <a:rPr lang="en-US" altLang="nl-NL" i="1" dirty="0" err="1"/>
              <a:t>weerstandsvermogen</a:t>
            </a:r>
            <a:r>
              <a:rPr lang="en-US" altLang="nl-NL" dirty="0"/>
              <a:t> </a:t>
            </a:r>
            <a:r>
              <a:rPr lang="en-US" altLang="nl-NL" dirty="0" err="1"/>
              <a:t>hebt</a:t>
            </a:r>
            <a:endParaRPr lang="nl-NL" alt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6511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5890</TotalTime>
  <Words>316</Words>
  <Application>Microsoft Office PowerPoint</Application>
  <PresentationFormat>Breedbeeld</PresentationFormat>
  <Paragraphs>70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Organisch</vt:lpstr>
      <vt:lpstr>Belasting &amp; Wetgeving</vt:lpstr>
      <vt:lpstr>Wetgeving</vt:lpstr>
      <vt:lpstr>Belastingen</vt:lpstr>
      <vt:lpstr>Verzekeringen</vt:lpstr>
      <vt:lpstr>Leerarrangement</vt:lpstr>
      <vt:lpstr>Leerarrangement</vt:lpstr>
      <vt:lpstr>Oefenopgave belastingen</vt:lpstr>
      <vt:lpstr>Oefenopgave belastingen</vt:lpstr>
      <vt:lpstr>Kwantitatieve risico-analyse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Belasting &amp; Wetgeving</dc:title>
  <dc:creator>Manuela &amp; Michelle</dc:creator>
  <cp:lastModifiedBy>Compaq</cp:lastModifiedBy>
  <cp:revision>97</cp:revision>
  <dcterms:created xsi:type="dcterms:W3CDTF">2014-03-04T09:55:44Z</dcterms:created>
  <dcterms:modified xsi:type="dcterms:W3CDTF">2015-01-06T09:55:31Z</dcterms:modified>
</cp:coreProperties>
</file>